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07" r:id="rId2"/>
    <p:sldId id="256" r:id="rId3"/>
    <p:sldId id="264" r:id="rId4"/>
    <p:sldId id="259" r:id="rId5"/>
    <p:sldId id="261" r:id="rId6"/>
    <p:sldId id="262" r:id="rId7"/>
    <p:sldId id="312" r:id="rId8"/>
    <p:sldId id="266" r:id="rId9"/>
    <p:sldId id="267" r:id="rId10"/>
    <p:sldId id="308" r:id="rId11"/>
    <p:sldId id="313" r:id="rId12"/>
    <p:sldId id="314" r:id="rId13"/>
    <p:sldId id="315" r:id="rId14"/>
    <p:sldId id="317" r:id="rId15"/>
    <p:sldId id="309" r:id="rId16"/>
    <p:sldId id="302" r:id="rId17"/>
    <p:sldId id="316" r:id="rId18"/>
    <p:sldId id="287" r:id="rId19"/>
    <p:sldId id="288" r:id="rId20"/>
    <p:sldId id="273" r:id="rId21"/>
    <p:sldId id="318" r:id="rId22"/>
    <p:sldId id="306" r:id="rId23"/>
    <p:sldId id="276" r:id="rId24"/>
  </p:sldIdLst>
  <p:sldSz cx="9144000" cy="6858000" type="screen4x3"/>
  <p:notesSz cx="6781800" cy="98806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50" d="100"/>
          <a:sy n="50" d="100"/>
        </p:scale>
        <p:origin x="-2784" y="-8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F26386-298C-4D0A-9C48-E1FD1A789B15}" type="datetimeFigureOut">
              <a:rPr lang="de-DE"/>
              <a:pPr>
                <a:defRPr/>
              </a:pPr>
              <a:t>22.12.16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8530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1750" y="938530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1EB732-E120-461F-9406-4B43A677EF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59546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3135AE-B261-46CD-8867-C58CB1E73831}" type="datetimeFigureOut">
              <a:rPr lang="de-DE"/>
              <a:pPr>
                <a:defRPr/>
              </a:pPr>
              <a:t>22.12.16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1363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7863" y="4692650"/>
            <a:ext cx="5426075" cy="44465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8530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1750" y="938530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ED2097C-08A9-415D-90C9-592B1019100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899224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smtClean="0"/>
              <a:t>Hi, My name is Claudia Höpfner, I have studied psychology in Halle and  at Free University of Berlin. I live in Berlin.</a:t>
            </a:r>
          </a:p>
          <a:p>
            <a:pPr eaLnBrk="1" hangingPunct="1">
              <a:spcBef>
                <a:spcPct val="0"/>
              </a:spcBef>
            </a:pPr>
            <a:r>
              <a:rPr lang="de-DE" smtClean="0"/>
              <a:t>I am going to tell you a story about the effects of bodily stimulation on the brain.</a:t>
            </a:r>
          </a:p>
        </p:txBody>
      </p:sp>
      <p:sp>
        <p:nvSpPr>
          <p:cNvPr id="17411" name="Kopfzeilenplatzhalt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cs typeface="Arial" charset="0"/>
              </a:rPr>
              <a:t>"Bodily stimulation has effects on brain processing "</a:t>
            </a:r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smtClean="0"/>
              <a:t>So we find ourselves here ate the congress of the european association for behavioral and cognitive therapies.</a:t>
            </a:r>
          </a:p>
          <a:p>
            <a:pPr eaLnBrk="1" hangingPunct="1">
              <a:spcBef>
                <a:spcPct val="0"/>
              </a:spcBef>
            </a:pPr>
            <a:endParaRPr lang="de-DE" smtClean="0"/>
          </a:p>
          <a:p>
            <a:pPr eaLnBrk="1" hangingPunct="1">
              <a:spcBef>
                <a:spcPct val="0"/>
              </a:spcBef>
            </a:pPr>
            <a:r>
              <a:rPr lang="de-DE" smtClean="0"/>
              <a:t>So, dealing with</a:t>
            </a:r>
          </a:p>
          <a:p>
            <a:pPr eaLnBrk="1" hangingPunct="1">
              <a:spcBef>
                <a:spcPct val="0"/>
              </a:spcBef>
            </a:pPr>
            <a:endParaRPr lang="de-DE" smtClean="0"/>
          </a:p>
          <a:p>
            <a:pPr eaLnBrk="1" hangingPunct="1">
              <a:spcBef>
                <a:spcPct val="0"/>
              </a:spcBef>
            </a:pPr>
            <a:r>
              <a:rPr lang="de-DE" smtClean="0"/>
              <a:t>a) Behavior                 and              b) cognition</a:t>
            </a:r>
          </a:p>
        </p:txBody>
      </p:sp>
      <p:sp>
        <p:nvSpPr>
          <p:cNvPr id="19459" name="Kopfzeilenplatzhalt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cs typeface="Arial" charset="0"/>
              </a:rPr>
              <a:t>"Bodily stimulation has effects on brain processing "</a:t>
            </a:r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smtClean="0"/>
              <a:t>And as far as I know this is about rewards? and</a:t>
            </a:r>
          </a:p>
          <a:p>
            <a:pPr eaLnBrk="1" hangingPunct="1">
              <a:spcBef>
                <a:spcPct val="0"/>
              </a:spcBef>
            </a:pPr>
            <a:endParaRPr lang="de-DE" smtClean="0"/>
          </a:p>
          <a:p>
            <a:pPr eaLnBrk="1" hangingPunct="1">
              <a:spcBef>
                <a:spcPct val="0"/>
              </a:spcBef>
            </a:pPr>
            <a:r>
              <a:rPr lang="de-DE" smtClean="0"/>
              <a:t>The question: what moves us?</a:t>
            </a:r>
          </a:p>
        </p:txBody>
      </p:sp>
      <p:sp>
        <p:nvSpPr>
          <p:cNvPr id="21507" name="Kopfzeilenplatzhalt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cs typeface="Arial" charset="0"/>
              </a:rPr>
              <a:t>"Bodily stimulation has effects on brain processing "</a:t>
            </a:r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smtClean="0"/>
              <a:t>Dealing with human behavior, and the process of changing it to the better we need to consider what the biggest natural reward is.</a:t>
            </a:r>
          </a:p>
        </p:txBody>
      </p:sp>
      <p:sp>
        <p:nvSpPr>
          <p:cNvPr id="23555" name="Kopfzeilenplatzhalt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cs typeface="Arial" charset="0"/>
              </a:rPr>
              <a:t>"Bodily stimulation has effects on brain processing "</a:t>
            </a:r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smtClean="0"/>
              <a:t>…. hold out..</a:t>
            </a:r>
          </a:p>
        </p:txBody>
      </p:sp>
      <p:sp>
        <p:nvSpPr>
          <p:cNvPr id="25603" name="Kopfzeilenplatzhalt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cs typeface="Arial" charset="0"/>
              </a:rPr>
              <a:t>"Bodily stimulation has effects on brain processing "</a:t>
            </a:r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smtClean="0"/>
              <a:t>Is an orgasm!      May be….</a:t>
            </a:r>
          </a:p>
        </p:txBody>
      </p:sp>
      <p:sp>
        <p:nvSpPr>
          <p:cNvPr id="27651" name="Kopfzeilenplatzhalter 3"/>
          <p:cNvSpPr txBox="1">
            <a:spLocks noGrp="1"/>
          </p:cNvSpPr>
          <p:nvPr/>
        </p:nvSpPr>
        <p:spPr bwMode="auto">
          <a:xfrm>
            <a:off x="0" y="0"/>
            <a:ext cx="29384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latin typeface="Calibri" pitchFamily="34" charset="0"/>
              </a:rPr>
              <a:t>"Bodily stimulation has effects on brain processing "</a:t>
            </a:r>
            <a:endParaRPr lang="de-DE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smtClean="0"/>
              <a:t>…NOT.         May be it‘s a kiss by the one you love….</a:t>
            </a:r>
          </a:p>
        </p:txBody>
      </p:sp>
      <p:sp>
        <p:nvSpPr>
          <p:cNvPr id="27651" name="Kopfzeilenplatzhalt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cs typeface="Arial" charset="0"/>
              </a:rPr>
              <a:t>"Bodily stimulation has effects on brain processing "</a:t>
            </a:r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smtClean="0"/>
              <a:t>…or a hug, simple and connecting.</a:t>
            </a:r>
          </a:p>
        </p:txBody>
      </p:sp>
      <p:sp>
        <p:nvSpPr>
          <p:cNvPr id="29699" name="Kopfzeilenplatzhalt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cs typeface="Arial" charset="0"/>
              </a:rPr>
              <a:t>"Bodily stimulation has effects on brain processing "</a:t>
            </a:r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38033-F9D0-451E-A91E-ED6EAA4D7371}" type="datetime1">
              <a:rPr lang="de-DE"/>
              <a:pPr>
                <a:defRPr/>
              </a:pPr>
              <a:t>22.12.16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902A-A6B3-464B-81B2-C8884208CD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542EB-129D-49F5-AF63-EAB02EF28BDB}" type="datetime1">
              <a:rPr lang="de-DE"/>
              <a:pPr>
                <a:defRPr/>
              </a:pPr>
              <a:t>22.12.16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A962A-542F-44D7-A983-5C9759350C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2B514-B72A-4B79-B742-BE967A8FCD9C}" type="datetime1">
              <a:rPr lang="de-DE"/>
              <a:pPr>
                <a:defRPr/>
              </a:pPr>
              <a:t>22.12.16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8AE0D-0E2E-4633-B8C2-1C7B2DF0E47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49669-50A4-4B9A-9B0C-85E5937E5B32}" type="datetime1">
              <a:rPr lang="de-DE"/>
              <a:pPr>
                <a:defRPr/>
              </a:pPr>
              <a:t>22.12.16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B7C4B-D272-4D9F-9E38-D824C40F044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1ADDF-BBFD-4F53-8CA3-4A04B2E027D8}" type="datetime1">
              <a:rPr lang="de-DE"/>
              <a:pPr>
                <a:defRPr/>
              </a:pPr>
              <a:t>22.12.16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E1F91-FD8E-4DCD-B084-AD73302AF52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9DEF7-2713-4774-A1C2-2970D9EC5474}" type="datetime1">
              <a:rPr lang="de-DE"/>
              <a:pPr>
                <a:defRPr/>
              </a:pPr>
              <a:t>22.12.16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DAAE8-444E-4691-8833-D6131FBC238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B8DDE-857D-4904-9DBA-901357E8BC9D}" type="datetime1">
              <a:rPr lang="de-DE"/>
              <a:pPr>
                <a:defRPr/>
              </a:pPr>
              <a:t>22.12.16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A8B36-469A-4190-A9D1-E1D5349864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9E5A3-BCBC-4F40-A505-928DA4EA9A81}" type="datetime1">
              <a:rPr lang="de-DE"/>
              <a:pPr>
                <a:defRPr/>
              </a:pPr>
              <a:t>22.12.16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178C4-8CEC-4F13-85C2-89F7F65DC0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9F88-26CA-448D-86DE-CCBAEDB937D1}" type="datetime1">
              <a:rPr lang="de-DE"/>
              <a:pPr>
                <a:defRPr/>
              </a:pPr>
              <a:t>22.12.16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99AE-02CD-40B0-B8D7-52A22B1998B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6A335-949F-4491-8AC6-07ECD902BAD3}" type="datetime1">
              <a:rPr lang="de-DE"/>
              <a:pPr>
                <a:defRPr/>
              </a:pPr>
              <a:t>22.12.16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12EEC-B46D-455E-A490-49E66A609F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D4B1-04E5-488D-98BA-D4D774A7BDFD}" type="datetime1">
              <a:rPr lang="de-DE"/>
              <a:pPr>
                <a:defRPr/>
              </a:pPr>
              <a:t>22.12.16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FEAC-A452-4005-BB6D-B179B2EFA0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94EEAB-1D96-48B9-AA7A-EE853E570669}" type="datetime1">
              <a:rPr lang="de-DE"/>
              <a:pPr>
                <a:defRPr/>
              </a:pPr>
              <a:t>22.12.16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500A0B-B821-4A7C-9DF0-EB71A7F52A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sz="4000" smtClean="0"/>
              <a:t>Psychotherapy and Neuroscience:</a:t>
            </a:r>
            <a:br>
              <a:rPr lang="de-DE" sz="4000" smtClean="0"/>
            </a:br>
            <a:r>
              <a:rPr lang="de-DE" sz="4000" i="1" smtClean="0"/>
              <a:t>Evidence and Challenges for CBT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/>
          </a:p>
        </p:txBody>
      </p:sp>
      <p:pic>
        <p:nvPicPr>
          <p:cNvPr id="15363" name="Picture 4" descr="EABCT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692150"/>
            <a:ext cx="23907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de-DE" i="1" smtClean="0">
                <a:solidFill>
                  <a:srgbClr val="FF0000"/>
                </a:solidFill>
              </a:rPr>
              <a:t>Body contact</a:t>
            </a:r>
            <a:r>
              <a:rPr lang="de-DE" smtClean="0"/>
              <a:t> makes</a:t>
            </a:r>
          </a:p>
        </p:txBody>
      </p:sp>
      <p:sp>
        <p:nvSpPr>
          <p:cNvPr id="32770" name="Inhaltsplatzhalter 2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de-DE" sz="6600" smtClean="0"/>
              <a:t>reproduction</a:t>
            </a:r>
          </a:p>
          <a:p>
            <a:pPr marL="0" indent="0" eaLnBrk="1" hangingPunct="1">
              <a:buFont typeface="Wingdings" pitchFamily="2" charset="2"/>
              <a:buChar char="à"/>
            </a:pPr>
            <a:endParaRPr lang="de-DE" smtClean="0">
              <a:sym typeface="Wingdings" pitchFamily="2" charset="2"/>
            </a:endParaRPr>
          </a:p>
          <a:p>
            <a:pPr marL="0" indent="0" eaLnBrk="1" hangingPunct="1">
              <a:buFont typeface="Wingdings" pitchFamily="2" charset="2"/>
              <a:buChar char="à"/>
            </a:pPr>
            <a:r>
              <a:rPr lang="de-DE" smtClean="0">
                <a:sym typeface="Wingdings" pitchFamily="2" charset="2"/>
              </a:rPr>
              <a:t>Mating </a:t>
            </a:r>
            <a:endParaRPr lang="de-DE" smtClean="0"/>
          </a:p>
          <a:p>
            <a:pPr marL="0" indent="0" eaLnBrk="1" hangingPunct="1">
              <a:buFont typeface="Wingdings" pitchFamily="2" charset="2"/>
              <a:buChar char="à"/>
            </a:pPr>
            <a:endParaRPr lang="de-DE" smtClean="0"/>
          </a:p>
          <a:p>
            <a:pPr marL="0" indent="0" eaLnBrk="1" hangingPunct="1">
              <a:buFont typeface="Wingdings" pitchFamily="2" charset="2"/>
              <a:buChar char="à"/>
            </a:pPr>
            <a:endParaRPr lang="de-DE" smtClean="0"/>
          </a:p>
          <a:p>
            <a:pPr marL="0" indent="0" algn="ctr" eaLnBrk="1" hangingPunct="1">
              <a:buFont typeface="Wingdings" pitchFamily="2" charset="2"/>
              <a:buChar char="à"/>
            </a:pPr>
            <a:r>
              <a:rPr lang="de-DE" smtClean="0"/>
              <a:t>Child rearing   </a:t>
            </a:r>
          </a:p>
          <a:p>
            <a:pPr marL="0" indent="0" eaLnBrk="1" hangingPunct="1">
              <a:buFont typeface="Wingdings" pitchFamily="2" charset="2"/>
              <a:buChar char="à"/>
            </a:pPr>
            <a:endParaRPr lang="de-DE" smtClean="0"/>
          </a:p>
          <a:p>
            <a:pPr marL="0" indent="0" eaLnBrk="1" hangingPunct="1">
              <a:buFont typeface="Wingdings" pitchFamily="2" charset="2"/>
              <a:buChar char="à"/>
            </a:pPr>
            <a:endParaRPr lang="de-DE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DFF2B-1857-4C73-B177-38427539167E}" type="slidenum">
              <a:rPr lang="de-DE"/>
              <a:pPr>
                <a:defRPr/>
              </a:pPr>
              <a:t>10</a:t>
            </a:fld>
            <a:endParaRPr lang="de-DE"/>
          </a:p>
        </p:txBody>
      </p:sp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2636838"/>
            <a:ext cx="10795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3716338"/>
            <a:ext cx="13430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Chugani, 1998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de-DE" smtClean="0"/>
              <a:t>Study of cerebral glucose utilization with PET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de-DE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de-DE" smtClean="0"/>
              <a:t>The first areas with notable activity in humans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de-DE" smtClean="0">
                <a:sym typeface="Wingdings" pitchFamily="2" charset="2"/>
              </a:rPr>
              <a:t></a:t>
            </a:r>
            <a:r>
              <a:rPr lang="de-DE" b="1" smtClean="0"/>
              <a:t>Somatosensory</a:t>
            </a:r>
            <a:r>
              <a:rPr lang="de-DE" smtClean="0"/>
              <a:t>!!!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de-DE" smtClean="0"/>
              <a:t>+</a:t>
            </a:r>
            <a:r>
              <a:rPr lang="de-DE" smtClean="0">
                <a:solidFill>
                  <a:srgbClr val="FF0000"/>
                </a:solidFill>
              </a:rPr>
              <a:t>Hippocampus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de-DE" smtClean="0"/>
              <a:t>+Thalamus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de-DE" smtClean="0"/>
              <a:t>+Cingulate cortex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de-DE" smtClean="0"/>
              <a:t>+Motor cortex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de-DE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de-DE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human = parent clinger /„Tragling“</a:t>
            </a:r>
          </a:p>
        </p:txBody>
      </p:sp>
      <p:sp>
        <p:nvSpPr>
          <p:cNvPr id="34818" name="Rectangle 4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de-DE" smtClean="0"/>
          </a:p>
        </p:txBody>
      </p:sp>
      <p:sp>
        <p:nvSpPr>
          <p:cNvPr id="34819" name="Rectangl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smtClean="0"/>
          </a:p>
        </p:txBody>
      </p:sp>
      <p:pic>
        <p:nvPicPr>
          <p:cNvPr id="3482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2205038"/>
            <a:ext cx="2160588" cy="297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2636838"/>
            <a:ext cx="18192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>
          <a:xfrm>
            <a:off x="539750" y="1844675"/>
            <a:ext cx="8013700" cy="3313113"/>
          </a:xfrm>
        </p:spPr>
        <p:txBody>
          <a:bodyPr/>
          <a:lstStyle/>
          <a:p>
            <a:pPr>
              <a:buFont typeface="Wingdings" pitchFamily="2" charset="2"/>
              <a:buChar char="à"/>
            </a:pPr>
            <a:r>
              <a:rPr lang="de-DE" sz="4000" i="1" smtClean="0">
                <a:sym typeface="Wingdings" pitchFamily="2" charset="2"/>
              </a:rPr>
              <a:t>Concept formation</a:t>
            </a:r>
            <a:r>
              <a:rPr lang="de-DE" sz="4000" smtClean="0">
                <a:sym typeface="Wingdings" pitchFamily="2" charset="2"/>
              </a:rPr>
              <a:t> and formation of </a:t>
            </a:r>
            <a:r>
              <a:rPr lang="de-DE" sz="4000" i="1" smtClean="0">
                <a:sym typeface="Wingdings" pitchFamily="2" charset="2"/>
              </a:rPr>
              <a:t>behavioral and attentional system</a:t>
            </a:r>
            <a:r>
              <a:rPr lang="de-DE" sz="4000" smtClean="0">
                <a:sym typeface="Wingdings" pitchFamily="2" charset="2"/>
              </a:rPr>
              <a:t> are based on </a:t>
            </a:r>
            <a:r>
              <a:rPr lang="de-DE" sz="4000" smtClean="0">
                <a:solidFill>
                  <a:srgbClr val="FF0000"/>
                </a:solidFill>
                <a:sym typeface="Wingdings" pitchFamily="2" charset="2"/>
              </a:rPr>
              <a:t>bodily ‚conditioning‘</a:t>
            </a:r>
            <a:br>
              <a:rPr lang="de-DE" sz="400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de-DE" sz="4000" smtClean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de-DE" sz="400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de-DE" sz="4000" smtClean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de-DE" sz="400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de-DE" sz="4000" smtClean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de-DE" sz="400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de-DE" sz="4000" i="1" smtClean="0">
                <a:solidFill>
                  <a:srgbClr val="FF0000"/>
                </a:solidFill>
                <a:sym typeface="Wingdings" pitchFamily="2" charset="2"/>
              </a:rPr>
              <a:t>therapeutic challenge?!</a:t>
            </a:r>
            <a:endParaRPr lang="de-DE" sz="4000" i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‚check‘ Kerstin Uvnäs-Moberg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Healthy couples by body contacts</a:t>
            </a:r>
          </a:p>
          <a:p>
            <a:r>
              <a:rPr lang="de-DE" smtClean="0"/>
              <a:t>Mediated by Oxytocin</a:t>
            </a:r>
          </a:p>
          <a:p>
            <a:r>
              <a:rPr lang="de-DE" smtClean="0"/>
              <a:t>Oxytocin is induced by warmth and lively skin/stomach stimulation (like an embrace)</a:t>
            </a:r>
          </a:p>
          <a:p>
            <a:endParaRPr lang="de-DE" smtClean="0"/>
          </a:p>
          <a:p>
            <a:r>
              <a:rPr lang="de-DE" smtClean="0">
                <a:solidFill>
                  <a:srgbClr val="FF0000"/>
                </a:solidFill>
              </a:rPr>
              <a:t>High intent in suicide attempters</a:t>
            </a:r>
            <a:r>
              <a:rPr lang="de-DE" smtClean="0"/>
              <a:t> comes with </a:t>
            </a:r>
            <a:r>
              <a:rPr lang="de-DE" smtClean="0">
                <a:solidFill>
                  <a:srgbClr val="FF0000"/>
                </a:solidFill>
              </a:rPr>
              <a:t>lower oxytocin level! </a:t>
            </a:r>
            <a:r>
              <a:rPr lang="de-DE" smtClean="0"/>
              <a:t>(Uvnäs-Moberg, 2012)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el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de-DE" smtClean="0"/>
              <a:t>EEG</a:t>
            </a:r>
          </a:p>
        </p:txBody>
      </p:sp>
      <p:sp>
        <p:nvSpPr>
          <p:cNvPr id="37890" name="Inhaltsplatzhalter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de-DE" smtClean="0"/>
              <a:t>Memory = ‚psychological functioning‘</a:t>
            </a:r>
          </a:p>
          <a:p>
            <a:pPr marL="0" indent="0" algn="ctr" eaLnBrk="1" hangingPunct="1">
              <a:buFont typeface="Arial" charset="0"/>
              <a:buNone/>
            </a:pPr>
            <a:endParaRPr lang="de-DE" smtClean="0"/>
          </a:p>
          <a:p>
            <a:pPr marL="0" indent="0" algn="ctr" eaLnBrk="1" hangingPunct="1">
              <a:buFont typeface="Arial" charset="0"/>
              <a:buNone/>
            </a:pPr>
            <a:r>
              <a:rPr lang="de-DE" sz="2400" i="1" smtClean="0"/>
              <a:t>Alpha rhythm = semantic memory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de-DE" sz="2400" i="1" smtClean="0"/>
              <a:t>Theta rhythm = episodic memory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de-DE" sz="2400" i="1" smtClean="0"/>
              <a:t>(Klimesch et al., 1994)</a:t>
            </a:r>
          </a:p>
          <a:p>
            <a:pPr marL="0" indent="0" algn="ctr" eaLnBrk="1" hangingPunct="1">
              <a:buFont typeface="Arial" charset="0"/>
              <a:buNone/>
            </a:pPr>
            <a:endParaRPr lang="de-DE" sz="2400" i="1" smtClean="0"/>
          </a:p>
          <a:p>
            <a:pPr marL="0" indent="0" algn="ctr" eaLnBrk="1" hangingPunct="1">
              <a:buFont typeface="Arial" charset="0"/>
              <a:buNone/>
            </a:pPr>
            <a:r>
              <a:rPr lang="de-DE" i="1" smtClean="0"/>
              <a:t>Alpha, theta and ‚somatic‘ sense:</a:t>
            </a:r>
          </a:p>
          <a:p>
            <a:pPr marL="0" indent="0" eaLnBrk="1" hangingPunct="1"/>
            <a:r>
              <a:rPr lang="de-DE" sz="2400" i="1" smtClean="0"/>
              <a:t> tactile alpha orchestrates cortical activation (Hassler, 1971)</a:t>
            </a:r>
          </a:p>
          <a:p>
            <a:pPr marL="0" indent="0" eaLnBrk="1" hangingPunct="1"/>
            <a:r>
              <a:rPr lang="de-DE" sz="2400" i="1" smtClean="0"/>
              <a:t> tactile stimulus only one not to be habituated in the</a:t>
            </a:r>
          </a:p>
          <a:p>
            <a:pPr marL="0" indent="0" eaLnBrk="1" hangingPunct="1">
              <a:buFont typeface="Arial" charset="0"/>
              <a:buNone/>
            </a:pPr>
            <a:r>
              <a:rPr lang="de-DE" sz="2400" i="1" smtClean="0"/>
              <a:t>  hippocampus (Whishaw et al., 1984)</a:t>
            </a:r>
          </a:p>
          <a:p>
            <a:pPr marL="0" indent="0" eaLnBrk="1" hangingPunct="1"/>
            <a:r>
              <a:rPr lang="de-DE" sz="2400" i="1" smtClean="0"/>
              <a:t> Chugani, 1998</a:t>
            </a:r>
          </a:p>
          <a:p>
            <a:pPr marL="0" indent="0" algn="ctr" eaLnBrk="1" hangingPunct="1">
              <a:buFont typeface="Arial" charset="0"/>
              <a:buNone/>
            </a:pPr>
            <a:endParaRPr lang="de-DE" i="1" smtClean="0"/>
          </a:p>
          <a:p>
            <a:pPr marL="0" indent="0" eaLnBrk="1" hangingPunct="1"/>
            <a:endParaRPr lang="de-DE" sz="2400" i="1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1E59F-74B3-4F19-87B9-6601B3D599B8}" type="slidenum">
              <a:rPr lang="de-DE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el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i="1" smtClean="0">
                <a:solidFill>
                  <a:schemeClr val="tx2"/>
                </a:solidFill>
              </a:rPr>
              <a:t>study</a:t>
            </a:r>
          </a:p>
        </p:txBody>
      </p:sp>
      <p:sp>
        <p:nvSpPr>
          <p:cNvPr id="38914" name="Textplatzhalter 2"/>
          <p:cNvSpPr>
            <a:spLocks noGrp="1"/>
          </p:cNvSpPr>
          <p:nvPr>
            <p:ph type="body" idx="1"/>
          </p:nvPr>
        </p:nvSpPr>
        <p:spPr>
          <a:xfrm>
            <a:off x="539750" y="620713"/>
            <a:ext cx="4040188" cy="639762"/>
          </a:xfrm>
        </p:spPr>
        <p:txBody>
          <a:bodyPr/>
          <a:lstStyle/>
          <a:p>
            <a:pPr algn="ctr" eaLnBrk="1" hangingPunct="1"/>
            <a:r>
              <a:rPr lang="de-DE" u="sng" smtClean="0"/>
              <a:t>Group 1</a:t>
            </a:r>
          </a:p>
        </p:txBody>
      </p:sp>
      <p:pic>
        <p:nvPicPr>
          <p:cNvPr id="38915" name="Inhaltsplatzhalter 8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1733550"/>
            <a:ext cx="2114550" cy="2095500"/>
          </a:xfrm>
        </p:spPr>
      </p:pic>
      <p:sp>
        <p:nvSpPr>
          <p:cNvPr id="38916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572000" y="620713"/>
            <a:ext cx="4041775" cy="639762"/>
          </a:xfrm>
        </p:spPr>
        <p:txBody>
          <a:bodyPr/>
          <a:lstStyle/>
          <a:p>
            <a:pPr algn="ctr" eaLnBrk="1" hangingPunct="1"/>
            <a:r>
              <a:rPr lang="de-DE" u="sng" smtClean="0"/>
              <a:t>Group 2</a:t>
            </a:r>
          </a:p>
        </p:txBody>
      </p:sp>
      <p:pic>
        <p:nvPicPr>
          <p:cNvPr id="38917" name="Inhaltsplatzhalt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5435600" y="1747838"/>
            <a:ext cx="2085975" cy="2066925"/>
          </a:xfrm>
        </p:spPr>
      </p:pic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A7C87-6CEA-4073-9E05-C748BA45F142}" type="slidenum">
              <a:rPr lang="de-DE"/>
              <a:pPr>
                <a:defRPr/>
              </a:pPr>
              <a:t>16</a:t>
            </a:fld>
            <a:endParaRPr lang="de-DE"/>
          </a:p>
        </p:txBody>
      </p:sp>
      <p:pic>
        <p:nvPicPr>
          <p:cNvPr id="3892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813" y="4110038"/>
            <a:ext cx="1511300" cy="152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1" name="Rechteck 11"/>
          <p:cNvSpPr>
            <a:spLocks noChangeArrowheads="1"/>
          </p:cNvSpPr>
          <p:nvPr/>
        </p:nvSpPr>
        <p:spPr bwMode="auto">
          <a:xfrm>
            <a:off x="2916238" y="4456113"/>
            <a:ext cx="1111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i="1" u="sng">
                <a:solidFill>
                  <a:srgbClr val="404040"/>
                </a:solidFill>
                <a:latin typeface="Calibri" pitchFamily="34" charset="0"/>
              </a:rPr>
              <a:t>Soft </a:t>
            </a:r>
          </a:p>
          <a:p>
            <a:r>
              <a:rPr lang="de-DE" sz="2400" i="1" u="sng">
                <a:solidFill>
                  <a:srgbClr val="404040"/>
                </a:solidFill>
                <a:latin typeface="Calibri" pitchFamily="34" charset="0"/>
              </a:rPr>
              <a:t>blanket</a:t>
            </a:r>
          </a:p>
        </p:txBody>
      </p:sp>
      <p:pic>
        <p:nvPicPr>
          <p:cNvPr id="3892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1650" y="2781300"/>
            <a:ext cx="2381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3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51500" y="4581525"/>
            <a:ext cx="295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4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61200" y="4581525"/>
            <a:ext cx="295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hypotheses…</a:t>
            </a:r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e-DE" smtClean="0"/>
              <a:t>… </a:t>
            </a:r>
            <a:r>
              <a:rPr lang="de-DE" sz="4000" smtClean="0">
                <a:solidFill>
                  <a:srgbClr val="FF0000"/>
                </a:solidFill>
              </a:rPr>
              <a:t>more alpha and theta</a:t>
            </a:r>
            <a:r>
              <a:rPr lang="de-DE" sz="4000" smtClean="0"/>
              <a:t> in the group WITH body stimuli</a:t>
            </a:r>
          </a:p>
          <a:p>
            <a:pPr>
              <a:buFont typeface="Arial" charset="0"/>
              <a:buNone/>
            </a:pPr>
            <a:endParaRPr lang="de-DE" sz="40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de-DE" sz="6000" b="1" smtClean="0">
                <a:solidFill>
                  <a:srgbClr val="7F7F7F"/>
                </a:solidFill>
              </a:rPr>
              <a:t>EEG</a:t>
            </a:r>
            <a:r>
              <a:rPr lang="de-DE" sz="6000" smtClean="0">
                <a:solidFill>
                  <a:srgbClr val="7F7F7F"/>
                </a:solidFill>
              </a:rPr>
              <a:t/>
            </a:r>
            <a:br>
              <a:rPr lang="de-DE" sz="6000" smtClean="0">
                <a:solidFill>
                  <a:srgbClr val="7F7F7F"/>
                </a:solidFill>
              </a:rPr>
            </a:br>
            <a:endParaRPr lang="de-DE" sz="6000" smtClean="0">
              <a:solidFill>
                <a:srgbClr val="7F7F7F"/>
              </a:solidFill>
            </a:endParaRPr>
          </a:p>
        </p:txBody>
      </p:sp>
      <p:sp>
        <p:nvSpPr>
          <p:cNvPr id="40962" name="Inhaltsplatzhalter 2"/>
          <p:cNvSpPr>
            <a:spLocks noGrp="1"/>
          </p:cNvSpPr>
          <p:nvPr>
            <p:ph idx="1"/>
          </p:nvPr>
        </p:nvSpPr>
        <p:spPr>
          <a:xfrm>
            <a:off x="1258888" y="1773238"/>
            <a:ext cx="8229600" cy="4525962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arenBoth"/>
            </a:pPr>
            <a:r>
              <a:rPr lang="de-DE" b="1" i="1" smtClean="0"/>
              <a:t>Before </a:t>
            </a:r>
            <a:r>
              <a:rPr lang="de-DE" sz="1400" b="1" i="1" smtClean="0"/>
              <a:t>(baseline)</a:t>
            </a:r>
            <a:endParaRPr lang="de-DE" sz="1400" smtClean="0"/>
          </a:p>
          <a:p>
            <a:pPr marL="514350" indent="-514350" eaLnBrk="1" hangingPunct="1">
              <a:buFont typeface="Calibri" pitchFamily="34" charset="0"/>
              <a:buAutoNum type="arabicParenBoth"/>
            </a:pPr>
            <a:r>
              <a:rPr lang="de-DE" b="1" smtClean="0"/>
              <a:t>Test </a:t>
            </a:r>
          </a:p>
          <a:p>
            <a:pPr marL="514350" indent="-514350" eaLnBrk="1" hangingPunct="1">
              <a:buFont typeface="Calibri" pitchFamily="34" charset="0"/>
              <a:buAutoNum type="arabicParenBoth"/>
            </a:pPr>
            <a:r>
              <a:rPr lang="de-DE" b="1" smtClean="0"/>
              <a:t>Task</a:t>
            </a:r>
            <a:endParaRPr lang="de-DE" smtClean="0"/>
          </a:p>
          <a:p>
            <a:pPr marL="514350" indent="-514350" eaLnBrk="1" hangingPunct="1">
              <a:buFont typeface="Calibri" pitchFamily="34" charset="0"/>
              <a:buAutoNum type="arabicParenBoth"/>
            </a:pPr>
            <a:r>
              <a:rPr lang="de-DE" b="1" smtClean="0"/>
              <a:t>Other, </a:t>
            </a:r>
            <a:r>
              <a:rPr lang="de-DE" b="1" i="1" smtClean="0"/>
              <a:t>easy</a:t>
            </a:r>
            <a:r>
              <a:rPr lang="de-DE" b="1" smtClean="0"/>
              <a:t> task </a:t>
            </a:r>
            <a:r>
              <a:rPr lang="de-DE" smtClean="0"/>
              <a:t>- </a:t>
            </a:r>
            <a:r>
              <a:rPr lang="de-DE" b="1" smtClean="0">
                <a:solidFill>
                  <a:srgbClr val="FF0000"/>
                </a:solidFill>
              </a:rPr>
              <a:t>stimuli off</a:t>
            </a:r>
          </a:p>
          <a:p>
            <a:pPr marL="514350" indent="-514350" eaLnBrk="1" hangingPunct="1">
              <a:buFont typeface="Calibri" pitchFamily="34" charset="0"/>
              <a:buNone/>
            </a:pPr>
            <a:endParaRPr lang="de-DE" b="1" smtClean="0">
              <a:sym typeface="Wingdings" pitchFamily="2" charset="2"/>
            </a:endParaRPr>
          </a:p>
          <a:p>
            <a:pPr marL="514350" indent="-514350" eaLnBrk="1" hangingPunct="1">
              <a:buFont typeface="Calibri" pitchFamily="34" charset="0"/>
              <a:buNone/>
            </a:pPr>
            <a:r>
              <a:rPr lang="de-DE" sz="2400" b="1" i="1" smtClean="0">
                <a:sym typeface="Wingdings" pitchFamily="2" charset="2"/>
              </a:rPr>
              <a:t>logistic regression analysis</a:t>
            </a:r>
            <a:endParaRPr lang="de-DE" sz="2400" i="1" smtClean="0">
              <a:solidFill>
                <a:srgbClr val="7F7F7F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954C2-2A7A-420B-9CDF-CCE1BAE44304}" type="slidenum">
              <a:rPr lang="de-DE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results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986" name="Inhaltsplatzhalt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algn="ctr" eaLnBrk="1" hangingPunct="1"/>
            <a:r>
              <a:rPr lang="de-DE" smtClean="0"/>
              <a:t>Relative </a:t>
            </a:r>
            <a:r>
              <a:rPr lang="de-DE" smtClean="0">
                <a:solidFill>
                  <a:srgbClr val="FF0000"/>
                </a:solidFill>
              </a:rPr>
              <a:t>rise of alpha during test and after</a:t>
            </a:r>
            <a:r>
              <a:rPr lang="de-DE" smtClean="0"/>
              <a:t> (transfer!!  effect)</a:t>
            </a:r>
          </a:p>
          <a:p>
            <a:pPr algn="ctr" eaLnBrk="1" hangingPunct="1"/>
            <a:endParaRPr lang="de-DE" smtClean="0"/>
          </a:p>
          <a:p>
            <a:pPr algn="ctr" eaLnBrk="1" hangingPunct="1"/>
            <a:r>
              <a:rPr lang="de-DE" smtClean="0">
                <a:solidFill>
                  <a:srgbClr val="FF0000"/>
                </a:solidFill>
              </a:rPr>
              <a:t>Hightened theta after</a:t>
            </a:r>
            <a:r>
              <a:rPr lang="de-DE" smtClean="0"/>
              <a:t> (‚easy‘ task)</a:t>
            </a:r>
            <a:endParaRPr lang="de-DE" smtClean="0">
              <a:solidFill>
                <a:srgbClr val="7F7F7F"/>
              </a:solidFill>
            </a:endParaRPr>
          </a:p>
          <a:p>
            <a:pPr eaLnBrk="1" hangingPunct="1"/>
            <a:endParaRPr lang="de-DE" smtClean="0"/>
          </a:p>
          <a:p>
            <a:pPr eaLnBrk="1" hangingPunct="1">
              <a:buFont typeface="Arial" charset="0"/>
              <a:buNone/>
            </a:pPr>
            <a:r>
              <a:rPr lang="de-DE" smtClean="0">
                <a:sym typeface="Wingdings" pitchFamily="2" charset="2"/>
              </a:rPr>
              <a:t> </a:t>
            </a:r>
            <a:r>
              <a:rPr lang="de-DE" smtClean="0"/>
              <a:t>in the r</a:t>
            </a:r>
            <a:r>
              <a:rPr lang="de-DE" smtClean="0">
                <a:sym typeface="Wingdings" pitchFamily="2" charset="2"/>
              </a:rPr>
              <a:t>ight hemisphere.. </a:t>
            </a:r>
            <a:r>
              <a:rPr lang="de-DE" smtClean="0">
                <a:solidFill>
                  <a:schemeClr val="tx2"/>
                </a:solidFill>
                <a:sym typeface="Wingdings" pitchFamily="2" charset="2"/>
              </a:rPr>
              <a:t>Attachment!!! ‚Limbic‘! – check Allan Schore, Orrin Devinsky</a:t>
            </a:r>
            <a:endParaRPr lang="de-DE" smtClean="0">
              <a:solidFill>
                <a:schemeClr val="tx2"/>
              </a:solidFill>
            </a:endParaRPr>
          </a:p>
          <a:p>
            <a:pPr eaLnBrk="1" hangingPunct="1"/>
            <a:endParaRPr lang="de-DE" smtClean="0">
              <a:solidFill>
                <a:schemeClr val="tx2"/>
              </a:solidFill>
            </a:endParaRPr>
          </a:p>
          <a:p>
            <a:pPr eaLnBrk="1" hangingPunct="1"/>
            <a:endParaRPr lang="de-DE" smtClean="0">
              <a:sym typeface="Wingdings" pitchFamily="2" charset="2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3E141-92BC-401F-88CC-D515B0D4B3E6}" type="slidenum">
              <a:rPr lang="de-DE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"Bodily stimulation has effects on brain processing "</a:t>
            </a:r>
            <a:endParaRPr lang="de-DE" smtClean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Claudia Höpfner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400" i="1" dirty="0" smtClean="0"/>
              <a:t>Berlin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43010" name="Inhaltsplatzhalter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de-DE" sz="6600" b="1" smtClean="0"/>
              <a:t>Challenge!</a:t>
            </a:r>
          </a:p>
          <a:p>
            <a:pPr marL="0" indent="0" algn="ctr" eaLnBrk="1" hangingPunct="1">
              <a:buFont typeface="Arial" charset="0"/>
              <a:buNone/>
            </a:pPr>
            <a:endParaRPr lang="de-DE" sz="2800" b="1" smtClean="0"/>
          </a:p>
          <a:p>
            <a:pPr marL="0" indent="0" algn="ctr" eaLnBrk="1" hangingPunct="1">
              <a:buFont typeface="Arial" charset="0"/>
              <a:buNone/>
            </a:pPr>
            <a:r>
              <a:rPr lang="de-DE" sz="2800" b="1" smtClean="0"/>
              <a:t>The inner working model or ‚parts‘ of psychic imbalance might be based on experience before full awareness.. </a:t>
            </a:r>
          </a:p>
          <a:p>
            <a:pPr marL="0" indent="0" algn="ctr" eaLnBrk="1" hangingPunct="1">
              <a:buFont typeface="Arial" charset="0"/>
              <a:buNone/>
            </a:pPr>
            <a:endParaRPr lang="de-DE" sz="2800" b="1" smtClean="0"/>
          </a:p>
          <a:p>
            <a:pPr marL="0" indent="0" algn="ctr" eaLnBrk="1" hangingPunct="1">
              <a:buFont typeface="Arial" charset="0"/>
              <a:buNone/>
            </a:pPr>
            <a:r>
              <a:rPr lang="de-DE" sz="2800" b="1" smtClean="0">
                <a:solidFill>
                  <a:schemeClr val="tx2"/>
                </a:solidFill>
              </a:rPr>
              <a:t>HOW TO GAIN ACCESS IN </a:t>
            </a:r>
            <a:r>
              <a:rPr lang="de-DE" sz="4000" b="1" smtClean="0">
                <a:solidFill>
                  <a:schemeClr val="tx2"/>
                </a:solidFill>
              </a:rPr>
              <a:t>C</a:t>
            </a:r>
            <a:r>
              <a:rPr lang="de-DE" sz="2800" b="1" smtClean="0">
                <a:solidFill>
                  <a:schemeClr val="tx2"/>
                </a:solidFill>
              </a:rPr>
              <a:t>BT?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27B63-1A62-4FA1-974A-8835B37EE802}" type="slidenum">
              <a:rPr lang="de-DE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solidFill>
                  <a:schemeClr val="tx2"/>
                </a:solidFill>
              </a:rPr>
              <a:t>Important issues!</a:t>
            </a:r>
          </a:p>
        </p:txBody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sz="2400" smtClean="0"/>
              <a:t>How to cure traumatic body experience: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de-DE" sz="2400" smtClean="0"/>
              <a:t>    Body contact is a fragile process!!</a:t>
            </a:r>
          </a:p>
          <a:p>
            <a:pPr>
              <a:lnSpc>
                <a:spcPct val="80000"/>
              </a:lnSpc>
            </a:pPr>
            <a:endParaRPr lang="de-DE" sz="2400" smtClean="0"/>
          </a:p>
          <a:p>
            <a:pPr>
              <a:lnSpc>
                <a:spcPct val="80000"/>
              </a:lnSpc>
            </a:pPr>
            <a:r>
              <a:rPr lang="de-DE" sz="2400" smtClean="0"/>
              <a:t>Massage routines can help (autism, depression)</a:t>
            </a:r>
          </a:p>
          <a:p>
            <a:pPr>
              <a:lnSpc>
                <a:spcPct val="80000"/>
              </a:lnSpc>
            </a:pPr>
            <a:endParaRPr lang="de-DE" sz="2400" smtClean="0"/>
          </a:p>
          <a:p>
            <a:pPr>
              <a:lnSpc>
                <a:spcPct val="80000"/>
              </a:lnSpc>
            </a:pPr>
            <a:r>
              <a:rPr lang="de-DE" sz="2400" smtClean="0"/>
              <a:t>Integrate methods of body therapy?</a:t>
            </a:r>
          </a:p>
          <a:p>
            <a:pPr>
              <a:lnSpc>
                <a:spcPct val="80000"/>
              </a:lnSpc>
            </a:pPr>
            <a:endParaRPr lang="de-DE" sz="2400" smtClean="0"/>
          </a:p>
          <a:p>
            <a:pPr>
              <a:lnSpc>
                <a:spcPct val="80000"/>
              </a:lnSpc>
            </a:pPr>
            <a:r>
              <a:rPr lang="de-DE" sz="2400" i="1" smtClean="0"/>
              <a:t>Maybe we don‘t need more neurosciece, but </a:t>
            </a:r>
            <a:r>
              <a:rPr lang="de-DE" sz="2400" i="1" u="sng" smtClean="0"/>
              <a:t>less</a:t>
            </a:r>
            <a:r>
              <a:rPr lang="de-DE" sz="2400" i="1" smtClean="0"/>
              <a:t> cognition… human needs!! </a:t>
            </a:r>
            <a:r>
              <a:rPr lang="de-DE" sz="2400" i="1" smtClean="0">
                <a:sym typeface="Wingdings" pitchFamily="2" charset="2"/>
              </a:rPr>
              <a:t> parent clinger…</a:t>
            </a:r>
          </a:p>
          <a:p>
            <a:pPr>
              <a:lnSpc>
                <a:spcPct val="80000"/>
              </a:lnSpc>
            </a:pPr>
            <a:endParaRPr lang="de-DE" sz="2400" i="1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de-DE" sz="2400" i="1" smtClean="0"/>
              <a:t>                           …</a:t>
            </a:r>
            <a:r>
              <a:rPr lang="de-DE" sz="2400" i="1" smtClean="0">
                <a:solidFill>
                  <a:schemeClr val="tx2"/>
                </a:solidFill>
              </a:rPr>
              <a:t>therapists need to be eclectic??!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de-DE" sz="2400" i="1" smtClean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45058" name="Inhaltsplatzhalter 2"/>
          <p:cNvSpPr>
            <a:spLocks noGrp="1"/>
          </p:cNvSpPr>
          <p:nvPr>
            <p:ph idx="1"/>
          </p:nvPr>
        </p:nvSpPr>
        <p:spPr>
          <a:xfrm>
            <a:off x="2700338" y="1484313"/>
            <a:ext cx="8229600" cy="45259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de-DE" smtClean="0"/>
          </a:p>
          <a:p>
            <a:pPr marL="0" indent="0" eaLnBrk="1" hangingPunct="1">
              <a:buFont typeface="Arial" charset="0"/>
              <a:buNone/>
            </a:pPr>
            <a:endParaRPr lang="de-DE" smtClean="0"/>
          </a:p>
          <a:p>
            <a:pPr marL="0" indent="0" eaLnBrk="1" hangingPunct="1">
              <a:buFont typeface="Arial" charset="0"/>
              <a:buNone/>
            </a:pPr>
            <a:r>
              <a:rPr lang="de-DE" sz="3600" smtClean="0"/>
              <a:t>„There‘s nothing here </a:t>
            </a:r>
          </a:p>
          <a:p>
            <a:pPr marL="0" indent="0" eaLnBrk="1" hangingPunct="1">
              <a:buFont typeface="Arial" charset="0"/>
              <a:buNone/>
            </a:pPr>
            <a:r>
              <a:rPr lang="de-DE" sz="3600" smtClean="0"/>
              <a:t>till we have someone to hold.“*</a:t>
            </a:r>
          </a:p>
          <a:p>
            <a:pPr marL="0" indent="0" eaLnBrk="1" hangingPunct="1">
              <a:buFont typeface="Arial" charset="0"/>
              <a:buNone/>
            </a:pPr>
            <a:endParaRPr lang="de-DE" smtClean="0"/>
          </a:p>
          <a:p>
            <a:pPr marL="0" indent="0" eaLnBrk="1" hangingPunct="1">
              <a:buFont typeface="Arial" charset="0"/>
              <a:buNone/>
            </a:pPr>
            <a:r>
              <a:rPr lang="de-DE" smtClean="0"/>
              <a:t>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6C8A6-8FB1-4FB6-A698-A4F7A4E82CA3}" type="slidenum">
              <a:rPr lang="de-DE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Read </a:t>
            </a:r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more</a:t>
            </a: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  <a:br>
              <a:rPr lang="de-DE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de-DE" sz="2200" dirty="0" smtClean="0">
                <a:solidFill>
                  <a:schemeClr val="bg1">
                    <a:lumMod val="65000"/>
                  </a:schemeClr>
                </a:solidFill>
              </a:rPr>
              <a:t>(+ </a:t>
            </a:r>
            <a:r>
              <a:rPr lang="de-DE" sz="2200" dirty="0" err="1" smtClean="0">
                <a:solidFill>
                  <a:schemeClr val="bg1">
                    <a:lumMod val="65000"/>
                  </a:schemeClr>
                </a:solidFill>
              </a:rPr>
              <a:t>references</a:t>
            </a:r>
            <a:r>
              <a:rPr lang="de-DE" sz="22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de-DE" sz="2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66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6600" dirty="0" smtClean="0"/>
              <a:t>www.humanformula.info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Thank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your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attention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!!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600" i="1" dirty="0" err="1" smtClean="0">
                <a:solidFill>
                  <a:schemeClr val="bg1">
                    <a:lumMod val="50000"/>
                  </a:schemeClr>
                </a:solidFill>
              </a:rPr>
              <a:t>says</a:t>
            </a:r>
            <a:r>
              <a:rPr lang="de-DE" sz="26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6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sz="3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Claudia Höpfner</a:t>
            </a:r>
            <a:endParaRPr lang="de-DE" sz="3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3485E-92E8-40A4-8315-4257F8E73183}" type="slidenum">
              <a:rPr lang="de-DE"/>
              <a:pPr>
                <a:defRPr/>
              </a:pPr>
              <a:t>23</a:t>
            </a:fld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EA</a:t>
            </a:r>
            <a:r>
              <a:rPr lang="de-DE" b="1" smtClean="0"/>
              <a:t>BC</a:t>
            </a:r>
            <a:r>
              <a:rPr lang="de-DE" smtClean="0"/>
              <a:t>T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300" dirty="0" err="1" smtClean="0"/>
              <a:t>B</a:t>
            </a:r>
            <a:r>
              <a:rPr lang="de-DE" dirty="0" err="1" smtClean="0"/>
              <a:t>ehaviour</a:t>
            </a:r>
            <a:r>
              <a:rPr lang="de-DE" dirty="0" smtClean="0"/>
              <a:t>   </a:t>
            </a:r>
            <a:r>
              <a:rPr lang="de-DE" sz="3900" dirty="0" smtClean="0">
                <a:sym typeface="Wingdings" pitchFamily="2" charset="2"/>
              </a:rPr>
              <a:t>    </a:t>
            </a:r>
            <a:endParaRPr lang="de-DE" sz="3900" dirty="0"/>
          </a:p>
        </p:txBody>
      </p:sp>
      <p:pic>
        <p:nvPicPr>
          <p:cNvPr id="18435" name="Inhaltsplatzhalter 10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1650" y="2174875"/>
            <a:ext cx="3951288" cy="3951288"/>
          </a:xfrm>
        </p:spPr>
      </p:pic>
      <p:sp>
        <p:nvSpPr>
          <p:cNvPr id="8" name="Textplatzhalter 7"/>
          <p:cNvSpPr>
            <a:spLocks noGrp="1"/>
          </p:cNvSpPr>
          <p:nvPr>
            <p:ph type="body" sz="quarter" idx="3"/>
          </p:nvPr>
        </p:nvSpPr>
        <p:spPr/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400" dirty="0" err="1"/>
              <a:t>C</a:t>
            </a:r>
            <a:r>
              <a:rPr lang="de-DE" dirty="0" err="1" smtClean="0"/>
              <a:t>ognition</a:t>
            </a:r>
            <a:endParaRPr lang="de-DE" dirty="0"/>
          </a:p>
        </p:txBody>
      </p:sp>
      <p:pic>
        <p:nvPicPr>
          <p:cNvPr id="18437" name="Inhaltsplatzhalter 11"/>
          <p:cNvPicPr>
            <a:picLocks noGrp="1" noChangeAspect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5364163" y="2565400"/>
            <a:ext cx="2532062" cy="2449513"/>
          </a:xfr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D797B-9EF2-4A0A-8D27-D04676847E9B}" type="slidenum">
              <a:rPr lang="de-DE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1792288" y="5300663"/>
            <a:ext cx="5486400" cy="73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>
                <a:sym typeface="Wingdings" pitchFamily="2" charset="2"/>
              </a:rPr>
              <a:t>                                   </a:t>
            </a:r>
            <a:r>
              <a:rPr lang="de-DE" sz="4900" dirty="0" smtClean="0">
                <a:sym typeface="Wingdings" pitchFamily="2" charset="2"/>
              </a:rPr>
              <a:t>            </a:t>
            </a:r>
            <a:endParaRPr lang="de-DE" sz="4900" dirty="0"/>
          </a:p>
        </p:txBody>
      </p:sp>
      <p:pic>
        <p:nvPicPr>
          <p:cNvPr id="20482" name="Bildplatzhalter 11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140" b="1140"/>
          <a:stretch>
            <a:fillRect/>
          </a:stretch>
        </p:blipFill>
        <p:spPr/>
      </p:pic>
      <p:sp>
        <p:nvSpPr>
          <p:cNvPr id="11" name="Textplatzhalter 10"/>
          <p:cNvSpPr>
            <a:spLocks noGrp="1"/>
          </p:cNvSpPr>
          <p:nvPr>
            <p:ph type="body" sz="half" idx="2"/>
          </p:nvPr>
        </p:nvSpPr>
        <p:spPr>
          <a:xfrm>
            <a:off x="3657600" y="5661025"/>
            <a:ext cx="5486400" cy="804863"/>
          </a:xfrm>
        </p:spPr>
        <p:txBody>
          <a:bodyPr rtlCol="0">
            <a:normAutofit fontScale="7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7200" dirty="0" smtClean="0"/>
              <a:t>                </a:t>
            </a:r>
            <a:endParaRPr lang="de-DE" sz="4400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3458D4-3D83-47AC-A0B8-60042754D501}" type="slidenum">
              <a:rPr lang="de-DE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7200" smtClean="0"/>
              <a:t>                        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300" dirty="0" err="1" smtClean="0"/>
              <a:t>B</a:t>
            </a:r>
            <a:r>
              <a:rPr lang="de-DE" dirty="0" err="1" smtClean="0"/>
              <a:t>ehaviour</a:t>
            </a:r>
            <a:r>
              <a:rPr lang="de-DE" dirty="0" smtClean="0"/>
              <a:t> </a:t>
            </a:r>
            <a:r>
              <a:rPr lang="de-DE" sz="3900" dirty="0">
                <a:sym typeface="Wingdings" pitchFamily="2" charset="2"/>
              </a:rPr>
              <a:t>    </a:t>
            </a:r>
            <a:endParaRPr lang="de-DE" sz="3900" dirty="0"/>
          </a:p>
        </p:txBody>
      </p:sp>
      <p:pic>
        <p:nvPicPr>
          <p:cNvPr id="22531" name="Inhaltsplatzhalter 10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8313" y="2349500"/>
            <a:ext cx="3951287" cy="3951288"/>
          </a:xfrm>
        </p:spPr>
      </p:pic>
      <p:sp>
        <p:nvSpPr>
          <p:cNvPr id="22532" name="Textplatzhalter 7"/>
          <p:cNvSpPr>
            <a:spLocks noGrp="1"/>
          </p:cNvSpPr>
          <p:nvPr>
            <p:ph type="body" sz="quarter" idx="3"/>
          </p:nvPr>
        </p:nvSpPr>
        <p:spPr>
          <a:xfrm>
            <a:off x="5508625" y="1535113"/>
            <a:ext cx="3178175" cy="639762"/>
          </a:xfrm>
        </p:spPr>
        <p:txBody>
          <a:bodyPr/>
          <a:lstStyle/>
          <a:p>
            <a:pPr algn="ctr" eaLnBrk="1" hangingPunct="1"/>
            <a:endParaRPr lang="de-DE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8C4A84-C737-4A59-9B73-99CEF8360594}" type="slidenum">
              <a:rPr lang="de-DE"/>
              <a:pPr>
                <a:defRPr/>
              </a:pPr>
              <a:t>5</a:t>
            </a:fld>
            <a:endParaRPr lang="de-DE"/>
          </a:p>
        </p:txBody>
      </p:sp>
      <p:pic>
        <p:nvPicPr>
          <p:cNvPr id="2253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2852738"/>
            <a:ext cx="12954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Inhaltsplatzhalter 2"/>
          <p:cNvSpPr>
            <a:spLocks noGrp="1"/>
          </p:cNvSpPr>
          <p:nvPr>
            <p:ph sz="quarter" idx="4"/>
          </p:nvPr>
        </p:nvSpPr>
        <p:spPr>
          <a:xfrm>
            <a:off x="4932363" y="1125538"/>
            <a:ext cx="4041775" cy="39512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de-DE" sz="9600" smtClean="0"/>
              <a:t>       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1AA9B-49F8-4D9C-9900-9AAD2659EDC6}" type="slidenum">
              <a:rPr lang="de-DE"/>
              <a:pPr>
                <a:defRPr/>
              </a:pPr>
              <a:t>6</a:t>
            </a:fld>
            <a:endParaRPr lang="de-DE"/>
          </a:p>
        </p:txBody>
      </p:sp>
      <p:pic>
        <p:nvPicPr>
          <p:cNvPr id="2458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765175"/>
            <a:ext cx="3000375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8" name="Inhaltsplatzhalter 1"/>
          <p:cNvSpPr>
            <a:spLocks noGrp="1"/>
          </p:cNvSpPr>
          <p:nvPr>
            <p:ph idx="1"/>
          </p:nvPr>
        </p:nvSpPr>
        <p:spPr>
          <a:xfrm>
            <a:off x="107950" y="3284538"/>
            <a:ext cx="8445500" cy="2406650"/>
          </a:xfrm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6"/>
          <p:cNvSpPr>
            <a:spLocks noGrp="1"/>
          </p:cNvSpPr>
          <p:nvPr>
            <p:ph type="title" idx="4294967295"/>
          </p:nvPr>
        </p:nvSpPr>
        <p:spPr>
          <a:xfrm>
            <a:off x="457200" y="549275"/>
            <a:ext cx="8229600" cy="1223963"/>
          </a:xfrm>
        </p:spPr>
        <p:txBody>
          <a:bodyPr/>
          <a:lstStyle/>
          <a:p>
            <a:r>
              <a:rPr lang="de-DE" sz="6600" b="1" smtClean="0">
                <a:solidFill>
                  <a:srgbClr val="FF0000"/>
                </a:solidFill>
                <a:latin typeface="Footlight MT Light"/>
              </a:rPr>
              <a:t/>
            </a:r>
            <a:br>
              <a:rPr lang="de-DE" sz="6600" b="1" smtClean="0">
                <a:solidFill>
                  <a:srgbClr val="FF0000"/>
                </a:solidFill>
                <a:latin typeface="Footlight MT Light"/>
              </a:rPr>
            </a:br>
            <a:r>
              <a:rPr lang="de-DE" sz="9600" smtClean="0"/>
              <a:t/>
            </a:r>
            <a:br>
              <a:rPr lang="de-DE" sz="9600" smtClean="0"/>
            </a:br>
            <a:endParaRPr lang="de-DE" sz="9600" smtClean="0"/>
          </a:p>
        </p:txBody>
      </p:sp>
      <p:sp>
        <p:nvSpPr>
          <p:cNvPr id="4" name="Fußzeilenplatzhalter 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"Bodily stimulation has effects on brain processing "</a:t>
            </a:r>
            <a:endParaRPr lang="de-DE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26C6F8E-D4FF-4DF4-B3EB-A12573AA75CF}" type="slidenum"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de-DE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6628" name="Textplatzhalter 2"/>
          <p:cNvSpPr>
            <a:spLocks noGrp="1"/>
          </p:cNvSpPr>
          <p:nvPr>
            <p:ph type="body" sz="half" idx="4294967295"/>
          </p:nvPr>
        </p:nvSpPr>
        <p:spPr>
          <a:xfrm>
            <a:off x="0" y="5367338"/>
            <a:ext cx="5486400" cy="804862"/>
          </a:xfrm>
        </p:spPr>
        <p:txBody>
          <a:bodyPr/>
          <a:lstStyle/>
          <a:p>
            <a:endParaRPr lang="de-DE" smtClean="0"/>
          </a:p>
        </p:txBody>
      </p:sp>
      <p:sp>
        <p:nvSpPr>
          <p:cNvPr id="26629" name="Inhaltsplatzhalter 7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de-DE" sz="9600" b="1" smtClean="0">
                <a:solidFill>
                  <a:srgbClr val="FF0000"/>
                </a:solidFill>
                <a:latin typeface="Footlight MT Light"/>
              </a:rPr>
              <a:t>orgasm</a:t>
            </a:r>
            <a:endParaRPr lang="de-DE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de-DE" smtClean="0"/>
              <a:t>a kiss…</a:t>
            </a:r>
          </a:p>
        </p:txBody>
      </p:sp>
      <p:pic>
        <p:nvPicPr>
          <p:cNvPr id="28674" name="Inhaltsplatzhalter 5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627313" y="333375"/>
            <a:ext cx="3954462" cy="5240338"/>
          </a:xfr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8EB81-4F5F-481D-B514-824DC1963450}" type="slidenum">
              <a:rPr lang="de-DE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..a warm embrace</a:t>
            </a:r>
          </a:p>
        </p:txBody>
      </p:sp>
      <p:pic>
        <p:nvPicPr>
          <p:cNvPr id="30722" name="Inhaltsplatzhalter 5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916238" y="1125538"/>
            <a:ext cx="3409950" cy="3771900"/>
          </a:xfr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"Bodily stimulation has effects on brain processing "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18A33-4995-4FBF-AE71-FBDBB98E532D}" type="slidenum">
              <a:rPr lang="de-DE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809</Words>
  <Application>Microsoft Macintosh PowerPoint</Application>
  <PresentationFormat>Bildschirmpräsentation (4:3)</PresentationFormat>
  <Paragraphs>157</Paragraphs>
  <Slides>23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Larissa</vt:lpstr>
      <vt:lpstr>Psychotherapy and Neuroscience: Evidence and Challenges for CBT</vt:lpstr>
      <vt:lpstr>"Bodily stimulation has effects on brain processing "</vt:lpstr>
      <vt:lpstr>EABCT</vt:lpstr>
      <vt:lpstr>                                               </vt:lpstr>
      <vt:lpstr>                         </vt:lpstr>
      <vt:lpstr>PowerPoint-Präsentation</vt:lpstr>
      <vt:lpstr>  </vt:lpstr>
      <vt:lpstr>a kiss…</vt:lpstr>
      <vt:lpstr>..a warm embrace</vt:lpstr>
      <vt:lpstr>Body contact makes</vt:lpstr>
      <vt:lpstr>Chugani, 1998</vt:lpstr>
      <vt:lpstr>human = parent clinger /„Tragling“</vt:lpstr>
      <vt:lpstr>Concept formation and formation of behavioral and attentional system are based on bodily ‚conditioning‘    therapeutic challenge?!</vt:lpstr>
      <vt:lpstr>‚check‘ Kerstin Uvnäs-Moberg</vt:lpstr>
      <vt:lpstr>EEG</vt:lpstr>
      <vt:lpstr>study</vt:lpstr>
      <vt:lpstr>hypotheses…</vt:lpstr>
      <vt:lpstr>EEG </vt:lpstr>
      <vt:lpstr>results</vt:lpstr>
      <vt:lpstr>PowerPoint-Präsentation</vt:lpstr>
      <vt:lpstr>Important issues!</vt:lpstr>
      <vt:lpstr>PowerPoint-Präsentation</vt:lpstr>
      <vt:lpstr>Read more: (+ references)</vt:lpstr>
    </vt:vector>
  </TitlesOfParts>
  <Company>Freie Universitaet Berlin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"Bodily stimulation has effects on brain processing "</dc:title>
  <dc:creator>cleaudie</dc:creator>
  <cp:lastModifiedBy>Claudia</cp:lastModifiedBy>
  <cp:revision>84</cp:revision>
  <cp:lastPrinted>2012-08-13T15:26:37Z</cp:lastPrinted>
  <dcterms:created xsi:type="dcterms:W3CDTF">2012-08-09T12:37:08Z</dcterms:created>
  <dcterms:modified xsi:type="dcterms:W3CDTF">2016-12-22T13:29:31Z</dcterms:modified>
</cp:coreProperties>
</file>